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72" r:id="rId10"/>
  </p:sldIdLst>
  <p:sldSz cx="18288000" cy="10287000"/>
  <p:notesSz cx="6858000" cy="9144000"/>
  <p:embeddedFontLst>
    <p:embeddedFont>
      <p:font typeface="Anonymous Pro" panose="02060609030202000504" pitchFamily="49" charset="0"/>
      <p:regular r:id="rId12"/>
    </p:embeddedFont>
    <p:embeddedFont>
      <p:font typeface="Anonymous Pro Bold" panose="02060809030202000504" pitchFamily="49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22" autoAdjust="0"/>
  </p:normalViewPr>
  <p:slideViewPr>
    <p:cSldViewPr>
      <p:cViewPr>
        <p:scale>
          <a:sx n="80" d="100"/>
          <a:sy n="80" d="100"/>
        </p:scale>
        <p:origin x="280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E951C-9EBF-C94B-8ADB-702BBCE9F703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133B-E374-5246-B583-37D3006BF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133B-E374-5246-B583-37D3006BF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9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odcastVisualizations/PocastMetrics?:display_count=y&amp;publish=yes&amp;:origin=viz_share_li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odcastVisualizations/PocastMetrics?:display_count=y&amp;publish=yes&amp;:origin=viz_share_lin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views/PodcastVisualizations/PocastMetrics?:display_count=y&amp;publish=yes&amp;:origin=viz_shar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leeh27@seattleu.ed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smadan@seattleu.edu" TargetMode="External"/><Relationship Id="rId4" Type="http://schemas.openxmlformats.org/officeDocument/2006/relationships/hyperlink" Target="mailto:pflugrathbaj@seattle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1028700"/>
            <a:ext cx="17259300" cy="5205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A7962E58-5811-6D4D-A8D7-2DF4BD8F52EE}"/>
              </a:ext>
            </a:extLst>
          </p:cNvPr>
          <p:cNvSpPr/>
          <p:nvPr/>
        </p:nvSpPr>
        <p:spPr>
          <a:xfrm>
            <a:off x="17791438" y="88726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184E44A-4499-004A-8E55-CD339BE53E44}"/>
              </a:ext>
            </a:extLst>
          </p:cNvPr>
          <p:cNvSpPr txBox="1"/>
          <p:nvPr/>
        </p:nvSpPr>
        <p:spPr>
          <a:xfrm>
            <a:off x="8804238" y="1817761"/>
            <a:ext cx="7860389" cy="273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0"/>
              </a:lnSpc>
            </a:pPr>
            <a:r>
              <a:rPr lang="en-US" sz="6950" b="1" u="sng" dirty="0">
                <a:solidFill>
                  <a:srgbClr val="FFFFFF"/>
                </a:solidFill>
                <a:latin typeface="+mj-lt"/>
                <a:cs typeface="Arial Narrow" panose="020B0604020202020204" pitchFamily="34" charset="0"/>
              </a:rPr>
              <a:t>DATABASE SYSTEM</a:t>
            </a:r>
          </a:p>
          <a:p>
            <a:pPr>
              <a:lnSpc>
                <a:spcPts val="6950"/>
              </a:lnSpc>
            </a:pPr>
            <a:r>
              <a:rPr lang="en-US" sz="6950" b="1" u="sng" dirty="0">
                <a:solidFill>
                  <a:srgbClr val="FFFFFF"/>
                </a:solidFill>
                <a:latin typeface="+mj-lt"/>
                <a:cs typeface="Arial Narrow" panose="020B0604020202020204" pitchFamily="34" charset="0"/>
              </a:rPr>
              <a:t>FOR </a:t>
            </a:r>
          </a:p>
          <a:p>
            <a:pPr>
              <a:lnSpc>
                <a:spcPts val="6950"/>
              </a:lnSpc>
            </a:pPr>
            <a:r>
              <a:rPr lang="en-US" sz="6950" b="1" u="sng" dirty="0">
                <a:solidFill>
                  <a:srgbClr val="FFFFFF"/>
                </a:solidFill>
                <a:latin typeface="+mj-lt"/>
                <a:cs typeface="Arial Narrow" panose="020B0604020202020204" pitchFamily="34" charset="0"/>
              </a:rPr>
              <a:t>SEATTLE CAST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58795A0-56AD-B74E-990F-DD1E3EB563CA}"/>
              </a:ext>
            </a:extLst>
          </p:cNvPr>
          <p:cNvSpPr txBox="1"/>
          <p:nvPr/>
        </p:nvSpPr>
        <p:spPr>
          <a:xfrm>
            <a:off x="16523087" y="8753475"/>
            <a:ext cx="7362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01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F22C0087-59D0-394C-A3D5-0C2E6CA000FB}"/>
              </a:ext>
            </a:extLst>
          </p:cNvPr>
          <p:cNvSpPr txBox="1"/>
          <p:nvPr/>
        </p:nvSpPr>
        <p:spPr>
          <a:xfrm>
            <a:off x="9155353" y="4799030"/>
            <a:ext cx="8636085" cy="70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i="1" dirty="0">
                <a:solidFill>
                  <a:srgbClr val="FFFFFF"/>
                </a:solidFill>
                <a:latin typeface="+mj-lt"/>
              </a:rPr>
              <a:t>A Podcast Network in Seattle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3908229A-5E0D-CB47-81E4-EAA93EB7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52" t="10506" r="15261" b="18116"/>
          <a:stretch>
            <a:fillRect/>
          </a:stretch>
        </p:blipFill>
        <p:spPr>
          <a:xfrm>
            <a:off x="411711" y="1336523"/>
            <a:ext cx="7860389" cy="742864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F684AA1F-F8FA-1342-9E51-B351D242F697}"/>
              </a:ext>
            </a:extLst>
          </p:cNvPr>
          <p:cNvSpPr txBox="1"/>
          <p:nvPr/>
        </p:nvSpPr>
        <p:spPr>
          <a:xfrm>
            <a:off x="1523999" y="7901540"/>
            <a:ext cx="1446694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7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Haery Lee &amp; Jillian </a:t>
            </a:r>
            <a:r>
              <a:rPr lang="en-US" sz="3173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Pflugrath</a:t>
            </a:r>
            <a:r>
              <a:rPr lang="en-US" sz="317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Bass &amp; Sakshi Madan </a:t>
            </a:r>
          </a:p>
          <a:p>
            <a:pPr>
              <a:lnSpc>
                <a:spcPts val="3807"/>
              </a:lnSpc>
            </a:pPr>
            <a:r>
              <a:rPr lang="en-US" sz="317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CPSC 5910 02 | March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308067" cy="9707096"/>
          </a:xfrm>
          <a:prstGeom prst="rect">
            <a:avLst/>
          </a:prstGeom>
          <a:solidFill>
            <a:srgbClr val="0B0B0B"/>
          </a:solidFill>
        </p:spPr>
      </p:sp>
      <p:sp>
        <p:nvSpPr>
          <p:cNvPr id="3" name="AutoShape 3"/>
          <p:cNvSpPr/>
          <p:nvPr/>
        </p:nvSpPr>
        <p:spPr>
          <a:xfrm>
            <a:off x="17791438" y="1138309"/>
            <a:ext cx="496562" cy="237982"/>
          </a:xfrm>
          <a:prstGeom prst="rect">
            <a:avLst/>
          </a:prstGeom>
          <a:solidFill>
            <a:srgbClr val="0B0B0B"/>
          </a:solidFill>
        </p:spPr>
      </p:sp>
      <p:sp>
        <p:nvSpPr>
          <p:cNvPr id="4" name="TextBox 4"/>
          <p:cNvSpPr txBox="1"/>
          <p:nvPr/>
        </p:nvSpPr>
        <p:spPr>
          <a:xfrm>
            <a:off x="7513742" y="198467"/>
            <a:ext cx="9009346" cy="128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 dirty="0">
                <a:solidFill>
                  <a:srgbClr val="FFFFFF"/>
                </a:solidFill>
                <a:latin typeface="+mj-lt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23087" y="1019175"/>
            <a:ext cx="7362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08067" y="1723349"/>
            <a:ext cx="11483371" cy="885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1953" lvl="1" indent="-300977" algn="just">
              <a:lnSpc>
                <a:spcPts val="5104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consistent revenue streams</a:t>
            </a:r>
          </a:p>
          <a:p>
            <a:pPr marL="1092605" lvl="2" indent="-364202" algn="just">
              <a:lnSpc>
                <a:spcPts val="4632"/>
              </a:lnSpc>
              <a:buFont typeface="Arial"/>
              <a:buChar char="⚬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Signing deals with sponsors that pay cost per Acquisition  (CPA)</a:t>
            </a:r>
          </a:p>
          <a:p>
            <a:pPr marL="1092605" lvl="2" indent="-364202" algn="just">
              <a:lnSpc>
                <a:spcPts val="4632"/>
              </a:lnSpc>
              <a:buFont typeface="Arial"/>
              <a:buChar char="⚬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podcast have three ad slots</a:t>
            </a:r>
          </a:p>
          <a:p>
            <a:pPr algn="just">
              <a:lnSpc>
                <a:spcPts val="4632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pre-roll (before episode content) </a:t>
            </a:r>
          </a:p>
          <a:p>
            <a:pPr algn="just">
              <a:lnSpc>
                <a:spcPts val="4632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mid-roll(in the middle of episode content)</a:t>
            </a:r>
          </a:p>
          <a:p>
            <a:pPr algn="just">
              <a:lnSpc>
                <a:spcPts val="4632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post-roll (after episode content).</a:t>
            </a:r>
          </a:p>
          <a:p>
            <a:pPr algn="just">
              <a:lnSpc>
                <a:spcPts val="4632"/>
              </a:lnSpc>
            </a:pP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302" lvl="1" indent="-273151" algn="just">
              <a:lnSpc>
                <a:spcPts val="4632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analytics  </a:t>
            </a:r>
          </a:p>
          <a:p>
            <a:pPr marL="1092605" lvl="2" indent="-364202" algn="just">
              <a:lnSpc>
                <a:spcPts val="4632"/>
              </a:lnSpc>
              <a:buFont typeface="Arial"/>
              <a:buChar char="⚬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 and subscriptions</a:t>
            </a:r>
          </a:p>
          <a:p>
            <a:pPr marL="1092605" lvl="2" indent="-364202" algn="just">
              <a:lnSpc>
                <a:spcPts val="4632"/>
              </a:lnSpc>
              <a:buFont typeface="Arial"/>
              <a:buChar char="⚬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podcast</a:t>
            </a:r>
          </a:p>
          <a:p>
            <a:pPr algn="just">
              <a:lnSpc>
                <a:spcPts val="4632"/>
              </a:lnSpc>
            </a:pPr>
            <a:endParaRPr lang="en-US" sz="3308" dirty="0">
              <a:solidFill>
                <a:srgbClr val="000000"/>
              </a:solidFill>
              <a:latin typeface="Anonymous Pro Bold"/>
            </a:endParaRPr>
          </a:p>
          <a:p>
            <a:pPr algn="just">
              <a:lnSpc>
                <a:spcPts val="4632"/>
              </a:lnSpc>
            </a:pPr>
            <a:endParaRPr lang="en-US" sz="3308" dirty="0">
              <a:solidFill>
                <a:srgbClr val="000000"/>
              </a:solidFill>
              <a:latin typeface="Anonymous Pro Bold"/>
            </a:endParaRPr>
          </a:p>
          <a:p>
            <a:pPr algn="just">
              <a:lnSpc>
                <a:spcPts val="4632"/>
              </a:lnSpc>
            </a:pPr>
            <a:endParaRPr lang="en-US" sz="3308" dirty="0">
              <a:solidFill>
                <a:srgbClr val="000000"/>
              </a:solidFill>
              <a:latin typeface="Anonymous Pro Bold"/>
            </a:endParaRPr>
          </a:p>
          <a:p>
            <a:pPr algn="just">
              <a:lnSpc>
                <a:spcPts val="4632"/>
              </a:lnSpc>
            </a:pPr>
            <a:endParaRPr lang="en-US" sz="3308" dirty="0">
              <a:solidFill>
                <a:srgbClr val="000000"/>
              </a:solidFill>
              <a:latin typeface="Anonymous Pro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830" t="5784" r="7153" b="9365"/>
          <a:stretch>
            <a:fillRect/>
          </a:stretch>
        </p:blipFill>
        <p:spPr>
          <a:xfrm rot="5400000">
            <a:off x="-1989467" y="1989467"/>
            <a:ext cx="10287000" cy="630806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4628318" y="9622372"/>
            <a:ext cx="6828197" cy="12568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2F2577B5-DABF-DC4B-BE64-7D7560EB1C69}"/>
              </a:ext>
            </a:extLst>
          </p:cNvPr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7576C04-9D91-F548-A5C7-7B3B4B0EC406}"/>
              </a:ext>
            </a:extLst>
          </p:cNvPr>
          <p:cNvSpPr txBox="1"/>
          <p:nvPr/>
        </p:nvSpPr>
        <p:spPr>
          <a:xfrm>
            <a:off x="1028700" y="8791575"/>
            <a:ext cx="7362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nonymous Pro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402" t="4744" r="28995" b="14170"/>
          <a:stretch>
            <a:fillRect/>
          </a:stretch>
        </p:blipFill>
        <p:spPr>
          <a:xfrm>
            <a:off x="0" y="1217839"/>
            <a:ext cx="6688866" cy="868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6345" y="76200"/>
            <a:ext cx="71788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 dirty="0">
                <a:solidFill>
                  <a:srgbClr val="0B0B0B"/>
                </a:solidFill>
                <a:latin typeface="+mj-lt"/>
              </a:rPr>
              <a:t>Our Mission</a:t>
            </a:r>
          </a:p>
        </p:txBody>
      </p:sp>
      <p:sp>
        <p:nvSpPr>
          <p:cNvPr id="4" name="AutoShape 4"/>
          <p:cNvSpPr/>
          <p:nvPr/>
        </p:nvSpPr>
        <p:spPr>
          <a:xfrm rot="-10800000">
            <a:off x="17791438" y="9511383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5" name="AutoShape 5"/>
          <p:cNvSpPr/>
          <p:nvPr/>
        </p:nvSpPr>
        <p:spPr>
          <a:xfrm>
            <a:off x="6053018" y="9166775"/>
            <a:ext cx="10695018" cy="91525"/>
          </a:xfrm>
          <a:prstGeom prst="rect">
            <a:avLst/>
          </a:prstGeom>
          <a:solidFill>
            <a:srgbClr val="0B0B0B"/>
          </a:solidFill>
        </p:spPr>
      </p:sp>
      <p:sp>
        <p:nvSpPr>
          <p:cNvPr id="6" name="TextBox 6"/>
          <p:cNvSpPr txBox="1"/>
          <p:nvPr/>
        </p:nvSpPr>
        <p:spPr>
          <a:xfrm>
            <a:off x="16748036" y="9437113"/>
            <a:ext cx="854164" cy="43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dirty="0">
                <a:solidFill>
                  <a:srgbClr val="0B0B0B"/>
                </a:solidFill>
                <a:latin typeface="Anonymous Pro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0323" y="1659109"/>
            <a:ext cx="11061115" cy="557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9"/>
              </a:lnSpc>
              <a:spcBef>
                <a:spcPct val="0"/>
              </a:spcBef>
            </a:pPr>
            <a:r>
              <a:rPr lang="en-US" sz="3949" b="1" i="1" dirty="0">
                <a:solidFill>
                  <a:srgbClr val="000000"/>
                </a:solidFill>
              </a:rPr>
              <a:t>To design a database system for Seattle Cast </a:t>
            </a:r>
          </a:p>
          <a:p>
            <a:pPr>
              <a:lnSpc>
                <a:spcPts val="5529"/>
              </a:lnSpc>
              <a:spcBef>
                <a:spcPct val="0"/>
              </a:spcBef>
            </a:pPr>
            <a:endParaRPr lang="en-US" sz="3949" dirty="0">
              <a:solidFill>
                <a:srgbClr val="000000"/>
              </a:solidFill>
            </a:endParaRPr>
          </a:p>
          <a:p>
            <a:pPr marL="652143" lvl="1" indent="-326071">
              <a:lnSpc>
                <a:spcPts val="5529"/>
              </a:lnSpc>
              <a:spcBef>
                <a:spcPct val="0"/>
              </a:spcBef>
              <a:buFont typeface="Arial"/>
              <a:buChar char="•"/>
            </a:pPr>
            <a:r>
              <a:rPr lang="en-US" sz="3949" dirty="0">
                <a:solidFill>
                  <a:srgbClr val="000000"/>
                </a:solidFill>
              </a:rPr>
              <a:t>Attract more lucrative advertising campaigns</a:t>
            </a:r>
          </a:p>
          <a:p>
            <a:pPr marL="652143" lvl="1" indent="-326071">
              <a:lnSpc>
                <a:spcPts val="5529"/>
              </a:lnSpc>
              <a:buFont typeface="Arial"/>
              <a:buChar char="•"/>
            </a:pPr>
            <a:r>
              <a:rPr lang="en-US" sz="3949" dirty="0">
                <a:solidFill>
                  <a:srgbClr val="000000"/>
                </a:solidFill>
              </a:rPr>
              <a:t>Efficiently aggregate download data </a:t>
            </a:r>
          </a:p>
          <a:p>
            <a:pPr marL="652143" lvl="1" indent="-326071">
              <a:lnSpc>
                <a:spcPts val="5529"/>
              </a:lnSpc>
              <a:buFont typeface="Arial"/>
              <a:buChar char="•"/>
            </a:pPr>
            <a:r>
              <a:rPr lang="en-US" sz="3949" dirty="0">
                <a:solidFill>
                  <a:srgbClr val="000000"/>
                </a:solidFill>
              </a:rPr>
              <a:t>Fill up empty ad spots for podcasts</a:t>
            </a:r>
          </a:p>
          <a:p>
            <a:pPr marL="652143" lvl="1" indent="-326071">
              <a:lnSpc>
                <a:spcPts val="5529"/>
              </a:lnSpc>
              <a:buFont typeface="Arial"/>
              <a:buChar char="•"/>
            </a:pPr>
            <a:r>
              <a:rPr lang="en-US" sz="3949" dirty="0">
                <a:solidFill>
                  <a:srgbClr val="000000"/>
                </a:solidFill>
              </a:rPr>
              <a:t>Improve existing analytic strategies</a:t>
            </a:r>
          </a:p>
          <a:p>
            <a:pPr marL="652143" lvl="1" indent="-326071">
              <a:lnSpc>
                <a:spcPts val="5529"/>
              </a:lnSpc>
              <a:buFont typeface="Arial"/>
              <a:buChar char="•"/>
            </a:pPr>
            <a:r>
              <a:rPr lang="en-US" sz="3949" dirty="0">
                <a:solidFill>
                  <a:srgbClr val="000000"/>
                </a:solidFill>
              </a:rPr>
              <a:t>Better business decisions for their audiences </a:t>
            </a:r>
          </a:p>
          <a:p>
            <a:pPr algn="l">
              <a:lnSpc>
                <a:spcPts val="5529"/>
              </a:lnSpc>
            </a:pPr>
            <a:endParaRPr lang="en-US" sz="3949" dirty="0">
              <a:solidFill>
                <a:srgbClr val="000000"/>
              </a:solidFill>
              <a:latin typeface="Anonymou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remote control&#10;&#10;Description automatically generated">
            <a:extLst>
              <a:ext uri="{FF2B5EF4-FFF2-40B4-BE49-F238E27FC236}">
                <a16:creationId xmlns:a16="http://schemas.microsoft.com/office/drawing/2014/main" id="{49CEA83B-D26B-0644-BAC1-04B154874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52" y="0"/>
            <a:ext cx="8704022" cy="749132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833819" y="2834757"/>
            <a:ext cx="10569412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overcame the challenges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8791575"/>
            <a:ext cx="7362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nonymous Pro Bold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>
            <a:off x="2833819" y="8986752"/>
            <a:ext cx="9169904" cy="42948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8105" y="647700"/>
            <a:ext cx="7243319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3200" u="sng" dirty="0">
                <a:solidFill>
                  <a:srgbClr val="0B0B0B"/>
                </a:solidFill>
                <a:latin typeface="+mj-lt"/>
              </a:rPr>
              <a:t>Our ER Diagram</a:t>
            </a:r>
            <a:r>
              <a:rPr lang="en-US" sz="2000" u="sng" dirty="0">
                <a:solidFill>
                  <a:srgbClr val="0B0B0B"/>
                </a:solidFill>
                <a:latin typeface="Anonymous Pro Bold"/>
              </a:rPr>
              <a:t> 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F411778-1BBF-F744-8946-38999CB75A87}"/>
              </a:ext>
            </a:extLst>
          </p:cNvPr>
          <p:cNvSpPr/>
          <p:nvPr/>
        </p:nvSpPr>
        <p:spPr>
          <a:xfrm rot="-10800000">
            <a:off x="-1" y="8910708"/>
            <a:ext cx="736213" cy="342531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A145928F-A083-2641-9E43-58B1992ADA3E}"/>
              </a:ext>
            </a:extLst>
          </p:cNvPr>
          <p:cNvSpPr txBox="1"/>
          <p:nvPr/>
        </p:nvSpPr>
        <p:spPr>
          <a:xfrm>
            <a:off x="1028700" y="8791575"/>
            <a:ext cx="7362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latin typeface="Anonymous Pro Bold"/>
              </a:rPr>
              <a:t>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D7D02C-AC9B-F349-BAF9-13C1BD1018FF}"/>
              </a:ext>
            </a:extLst>
          </p:cNvPr>
          <p:cNvSpPr/>
          <p:nvPr/>
        </p:nvSpPr>
        <p:spPr>
          <a:xfrm>
            <a:off x="2667000" y="800100"/>
            <a:ext cx="1538151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sz="2000" i="1" u="sng" dirty="0"/>
              <a:t>Aggregated Fact Table:</a:t>
            </a:r>
            <a:r>
              <a:rPr lang="en-US" sz="2000" i="1" dirty="0"/>
              <a:t> Summary of rating and number of clicks on ads by a customer for a  particular episode of a particular podcast.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DC44C-0487-934A-8607-1E225F18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524000"/>
            <a:ext cx="9372600" cy="864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196" y="1333500"/>
            <a:ext cx="15418604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4000" u="sng" dirty="0">
                <a:solidFill>
                  <a:srgbClr val="0B0B0B"/>
                </a:solidFill>
                <a:latin typeface="+mj-lt"/>
              </a:rPr>
              <a:t>Visualization on Number of Episode Downloads per Podcast</a:t>
            </a:r>
          </a:p>
          <a:p>
            <a:pPr>
              <a:lnSpc>
                <a:spcPts val="2400"/>
              </a:lnSpc>
            </a:pPr>
            <a:endParaRPr lang="en-US" sz="4000" dirty="0">
              <a:solidFill>
                <a:srgbClr val="0B0B0B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B6A16-331F-1A41-B39F-A0A25A3D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8" y="3238500"/>
            <a:ext cx="1766559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17D42F8A-B14D-9140-B143-A3A9BF15C154}"/>
              </a:ext>
            </a:extLst>
          </p:cNvPr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85EE4293-5864-974E-8474-24E332A85B6B}"/>
              </a:ext>
            </a:extLst>
          </p:cNvPr>
          <p:cNvSpPr/>
          <p:nvPr/>
        </p:nvSpPr>
        <p:spPr>
          <a:xfrm rot="-10800000">
            <a:off x="-1" y="8910708"/>
            <a:ext cx="736213" cy="342531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034F5BD-21A9-8940-B24C-F0938E2BB3F8}"/>
              </a:ext>
            </a:extLst>
          </p:cNvPr>
          <p:cNvSpPr txBox="1"/>
          <p:nvPr/>
        </p:nvSpPr>
        <p:spPr>
          <a:xfrm>
            <a:off x="1028700" y="8791575"/>
            <a:ext cx="7362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latin typeface="Anonymous Pro Bold"/>
              </a:rPr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66DE6-1B25-B849-8F04-E72EF9F13081}"/>
              </a:ext>
            </a:extLst>
          </p:cNvPr>
          <p:cNvSpPr txBox="1"/>
          <p:nvPr/>
        </p:nvSpPr>
        <p:spPr>
          <a:xfrm>
            <a:off x="3138830" y="7954721"/>
            <a:ext cx="11957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is the link to access our Tableau Public site:</a:t>
            </a:r>
          </a:p>
          <a:p>
            <a:r>
              <a:rPr lang="en-US" dirty="0">
                <a:hlinkClick r:id="rId3"/>
              </a:rPr>
              <a:t>https://public.tableau.com/views/PodcastVisualizations/PocastMetrics?:display_count=y&amp;publish=yes&amp;:origin=viz_share_link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FDC63C-1B06-4845-A9F0-46A09537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4" y="3162300"/>
            <a:ext cx="17665591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0DC84E-DD5E-5E4D-B95E-5E5700B50657}"/>
              </a:ext>
            </a:extLst>
          </p:cNvPr>
          <p:cNvSpPr/>
          <p:nvPr/>
        </p:nvSpPr>
        <p:spPr>
          <a:xfrm>
            <a:off x="768167" y="1419684"/>
            <a:ext cx="12877800" cy="44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3600" u="sng" dirty="0">
                <a:solidFill>
                  <a:srgbClr val="0B0B0B"/>
                </a:solidFill>
                <a:latin typeface="+mj-lt"/>
              </a:rPr>
              <a:t>Visualization on Number of Subscribers per Podcast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09139BD-AF27-C04F-B120-05286B4647E5}"/>
              </a:ext>
            </a:extLst>
          </p:cNvPr>
          <p:cNvSpPr/>
          <p:nvPr/>
        </p:nvSpPr>
        <p:spPr>
          <a:xfrm rot="-10800000">
            <a:off x="-1" y="8910708"/>
            <a:ext cx="736213" cy="342531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38FA494-4D94-5C4F-B0B7-7BC9B2D1D2BC}"/>
              </a:ext>
            </a:extLst>
          </p:cNvPr>
          <p:cNvSpPr txBox="1"/>
          <p:nvPr/>
        </p:nvSpPr>
        <p:spPr>
          <a:xfrm>
            <a:off x="1028700" y="8791575"/>
            <a:ext cx="7362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latin typeface="Anonymous Pro Bold"/>
              </a:rPr>
              <a:t>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ABC35-E47C-8948-B49B-46E49A15C115}"/>
              </a:ext>
            </a:extLst>
          </p:cNvPr>
          <p:cNvSpPr txBox="1"/>
          <p:nvPr/>
        </p:nvSpPr>
        <p:spPr>
          <a:xfrm>
            <a:off x="2772461" y="7886700"/>
            <a:ext cx="12010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is the link to access our Tableau Public site:</a:t>
            </a:r>
          </a:p>
          <a:p>
            <a:r>
              <a:rPr lang="en-US" dirty="0"/>
              <a:t> </a:t>
            </a:r>
            <a:r>
              <a:rPr lang="en-US" dirty="0">
                <a:hlinkClick r:id="rId3"/>
              </a:rPr>
              <a:t>https://public.tableau.com/views/PodcastVisualizations/PocastMetrics?:display_count=y&amp;publish=yes&amp;:origin=viz_share_link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077257E-EBF6-E844-B70A-2FB177D4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" y="3238500"/>
            <a:ext cx="1743555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5D418-8AFD-0241-9990-028F64BCF8F0}"/>
              </a:ext>
            </a:extLst>
          </p:cNvPr>
          <p:cNvSpPr/>
          <p:nvPr/>
        </p:nvSpPr>
        <p:spPr>
          <a:xfrm>
            <a:off x="838200" y="1333500"/>
            <a:ext cx="13258800" cy="44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3600" u="sng" dirty="0">
                <a:solidFill>
                  <a:srgbClr val="0B0B0B"/>
                </a:solidFill>
                <a:latin typeface="+mj-lt"/>
              </a:rPr>
              <a:t>Visualization on Average Rating per Podcast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11FA40B-62A7-A840-8EC7-A38355051879}"/>
              </a:ext>
            </a:extLst>
          </p:cNvPr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CB3A8F8-4832-1C49-960F-D0D0A1DB8942}"/>
              </a:ext>
            </a:extLst>
          </p:cNvPr>
          <p:cNvSpPr/>
          <p:nvPr/>
        </p:nvSpPr>
        <p:spPr>
          <a:xfrm rot="-10800000">
            <a:off x="-1" y="8910708"/>
            <a:ext cx="736213" cy="342531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0578999-01CA-9244-92C0-1D2FAC803138}"/>
              </a:ext>
            </a:extLst>
          </p:cNvPr>
          <p:cNvSpPr txBox="1"/>
          <p:nvPr/>
        </p:nvSpPr>
        <p:spPr>
          <a:xfrm>
            <a:off x="1028700" y="8791575"/>
            <a:ext cx="7362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latin typeface="Anonymous Pro Bold"/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A137-3A3F-4145-9F67-575C51D077EE}"/>
              </a:ext>
            </a:extLst>
          </p:cNvPr>
          <p:cNvSpPr txBox="1"/>
          <p:nvPr/>
        </p:nvSpPr>
        <p:spPr>
          <a:xfrm>
            <a:off x="2772461" y="7886700"/>
            <a:ext cx="12010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Following is the link to access our Tableau Public site:</a:t>
            </a:r>
          </a:p>
          <a:p>
            <a:r>
              <a:rPr lang="en-US" dirty="0"/>
              <a:t> </a:t>
            </a:r>
            <a:r>
              <a:rPr lang="en-US" dirty="0">
                <a:hlinkClick r:id="rId4"/>
              </a:rPr>
              <a:t>https://public.tableau.com/views/PodcastVisualizations/PocastMetrics?:display_count=y&amp;publish=yes&amp;:origin=viz_share_link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28" r="34583"/>
          <a:stretch>
            <a:fillRect/>
          </a:stretch>
        </p:blipFill>
        <p:spPr>
          <a:xfrm>
            <a:off x="8361728" y="0"/>
            <a:ext cx="992627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14878209" y="6934260"/>
            <a:ext cx="4328643" cy="30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800" dirty="0">
                <a:solidFill>
                  <a:srgbClr val="0B0B0B"/>
                </a:solidFill>
                <a:latin typeface="Anonymous Pro Bold"/>
              </a:rPr>
              <a:t>Team 06 | Winter 2020</a:t>
            </a:r>
          </a:p>
        </p:txBody>
      </p:sp>
      <p:sp>
        <p:nvSpPr>
          <p:cNvPr id="4" name="AutoShape 4"/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5" name="AutoShape 5"/>
          <p:cNvSpPr/>
          <p:nvPr/>
        </p:nvSpPr>
        <p:spPr>
          <a:xfrm>
            <a:off x="2560454" y="9008226"/>
            <a:ext cx="12379304" cy="42948"/>
          </a:xfrm>
          <a:prstGeom prst="rect">
            <a:avLst/>
          </a:prstGeom>
          <a:solidFill>
            <a:srgbClr val="0B0B0B"/>
          </a:solidFill>
        </p:spPr>
      </p:sp>
      <p:grpSp>
        <p:nvGrpSpPr>
          <p:cNvPr id="7" name="Group 7"/>
          <p:cNvGrpSpPr/>
          <p:nvPr/>
        </p:nvGrpSpPr>
        <p:grpSpPr>
          <a:xfrm>
            <a:off x="1013780" y="3771900"/>
            <a:ext cx="6492977" cy="3993393"/>
            <a:chOff x="-113403" y="825653"/>
            <a:chExt cx="8657303" cy="5324526"/>
          </a:xfrm>
        </p:grpSpPr>
        <p:sp>
          <p:nvSpPr>
            <p:cNvPr id="8" name="TextBox 8"/>
            <p:cNvSpPr txBox="1"/>
            <p:nvPr/>
          </p:nvSpPr>
          <p:spPr>
            <a:xfrm>
              <a:off x="-113403" y="825653"/>
              <a:ext cx="8543900" cy="1493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6000" u="sng" dirty="0">
                  <a:solidFill>
                    <a:srgbClr val="0B0B0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Us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03763"/>
              <a:ext cx="85439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 lang="en-US" sz="3600" dirty="0">
                <a:solidFill>
                  <a:srgbClr val="0B0B0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93150"/>
              <a:ext cx="8543900" cy="2257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leeh27@seattleu.edu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3250"/>
                </a:lnSpc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pflugrathbaj@seattleu.edu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3250"/>
                </a:lnSpc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smadan@seattleu.edu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3250"/>
                </a:lnSpc>
              </a:pP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AutoShape 4">
            <a:extLst>
              <a:ext uri="{FF2B5EF4-FFF2-40B4-BE49-F238E27FC236}">
                <a16:creationId xmlns:a16="http://schemas.microsoft.com/office/drawing/2014/main" id="{E306D4AF-E9F8-A742-8C38-9030661D3036}"/>
              </a:ext>
            </a:extLst>
          </p:cNvPr>
          <p:cNvSpPr/>
          <p:nvPr/>
        </p:nvSpPr>
        <p:spPr>
          <a:xfrm rot="-10800000">
            <a:off x="-1" y="8910708"/>
            <a:ext cx="736213" cy="342531"/>
          </a:xfrm>
          <a:prstGeom prst="rect">
            <a:avLst/>
          </a:prstGeom>
          <a:solidFill>
            <a:srgbClr val="FF8C21"/>
          </a:solidFill>
        </p:spPr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780D396-8E5F-A04E-904E-04B727170AE8}"/>
              </a:ext>
            </a:extLst>
          </p:cNvPr>
          <p:cNvSpPr txBox="1"/>
          <p:nvPr/>
        </p:nvSpPr>
        <p:spPr>
          <a:xfrm>
            <a:off x="1028700" y="8791575"/>
            <a:ext cx="7362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latin typeface="Anonymous Pro Bold"/>
              </a:rPr>
              <a:t>09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61EAF62-AC74-E74E-812D-18B06C96B5F5}"/>
              </a:ext>
            </a:extLst>
          </p:cNvPr>
          <p:cNvSpPr txBox="1"/>
          <p:nvPr/>
        </p:nvSpPr>
        <p:spPr>
          <a:xfrm>
            <a:off x="1028700" y="1235826"/>
            <a:ext cx="6896100" cy="129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8800" i="1" dirty="0">
                <a:solidFill>
                  <a:srgbClr val="0B0B0B"/>
                </a:solidFill>
                <a:latin typeface="+mj-lt"/>
              </a:rPr>
              <a:t>Thank </a:t>
            </a:r>
            <a:r>
              <a:rPr lang="en-US" sz="8800" i="1" dirty="0">
                <a:solidFill>
                  <a:srgbClr val="0B0B0B"/>
                </a:solidFill>
                <a:latin typeface="+mj-lt"/>
                <a:cs typeface="Baghdad" pitchFamily="2" charset="-78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340</Words>
  <Application>Microsoft Macintosh PowerPoint</Application>
  <PresentationFormat>Custom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Anonymous Pro Bold</vt:lpstr>
      <vt:lpstr>Arial</vt:lpstr>
      <vt:lpstr>Anonymous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Haery Lee &amp; Jillian Pflugrath Bass &amp; Sakshi Madan CPSC 5910 02 | March 2020</dc:title>
  <cp:lastModifiedBy>Madan, Sakshi</cp:lastModifiedBy>
  <cp:revision>15</cp:revision>
  <dcterms:created xsi:type="dcterms:W3CDTF">2006-08-16T00:00:00Z</dcterms:created>
  <dcterms:modified xsi:type="dcterms:W3CDTF">2020-03-17T05:25:03Z</dcterms:modified>
  <dc:identifier>DAD2MxjT3yc</dc:identifier>
</cp:coreProperties>
</file>